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71" r:id="rId3"/>
    <p:sldId id="268" r:id="rId4"/>
    <p:sldId id="260" r:id="rId5"/>
    <p:sldId id="262" r:id="rId6"/>
    <p:sldId id="294" r:id="rId7"/>
    <p:sldId id="295" r:id="rId8"/>
    <p:sldId id="296" r:id="rId9"/>
    <p:sldId id="297" r:id="rId10"/>
    <p:sldId id="266" r:id="rId11"/>
    <p:sldId id="26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69E0"/>
    <a:srgbClr val="855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1"/>
    <p:restoredTop sz="94663"/>
  </p:normalViewPr>
  <p:slideViewPr>
    <p:cSldViewPr snapToGrid="0" snapToObjects="1">
      <p:cViewPr>
        <p:scale>
          <a:sx n="77" d="100"/>
          <a:sy n="77" d="100"/>
        </p:scale>
        <p:origin x="144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3EC74-AF2A-A148-85C5-A3340AAFCF88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7F7DD-A034-9946-974B-228BDD960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7F7DD-A034-9946-974B-228BDD960B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37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428A-4158-7143-BA09-BCB527B10E5D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05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428A-4158-7143-BA09-BCB527B10E5D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37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428A-4158-7143-BA09-BCB527B10E5D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5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428A-4158-7143-BA09-BCB527B10E5D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1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428A-4158-7143-BA09-BCB527B10E5D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9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428A-4158-7143-BA09-BCB527B10E5D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8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428A-4158-7143-BA09-BCB527B10E5D}" type="datetimeFigureOut">
              <a:rPr lang="en-US" smtClean="0"/>
              <a:t>9/23/19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21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428A-4158-7143-BA09-BCB527B10E5D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4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428A-4158-7143-BA09-BCB527B10E5D}" type="datetimeFigureOut">
              <a:rPr lang="en-US" smtClean="0"/>
              <a:t>9/23/19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84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428A-4158-7143-BA09-BCB527B10E5D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5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428A-4158-7143-BA09-BCB527B10E5D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7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3428A-4158-7143-BA09-BCB527B10E5D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17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goldstein24@gmail.com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g2996@columbia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34803E-5307-EC47-A765-FB47128AB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778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0866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mbria Math" charset="0"/>
                <a:ea typeface="Cambria Math" charset="0"/>
                <a:cs typeface="Cambria Math" charset="0"/>
              </a:rPr>
              <a:t>Module 4 Data Science Project: Predicting All-NBA Team Selections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3919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mbria Math" charset="0"/>
                <a:ea typeface="Cambria Math" charset="0"/>
                <a:cs typeface="Cambria Math" charset="0"/>
              </a:rPr>
              <a:t>David Goldstein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4971440"/>
            <a:ext cx="9144000" cy="10758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mbria Math" charset="0"/>
                <a:ea typeface="Cambria Math" charset="0"/>
                <a:cs typeface="Cambria Math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dgoldstein24@gmail.com</a:t>
            </a:r>
            <a:endParaRPr lang="en-US" sz="3200" b="1" dirty="0">
              <a:ln>
                <a:solidFill>
                  <a:schemeClr val="tx1"/>
                </a:solidFill>
              </a:ln>
              <a:solidFill>
                <a:srgbClr val="7369E0"/>
              </a:solidFill>
              <a:latin typeface="Cambria Math" charset="0"/>
              <a:ea typeface="Cambria Math" charset="0"/>
              <a:cs typeface="Cambria Math" charset="0"/>
            </a:endParaRPr>
          </a:p>
          <a:p>
            <a:pPr algn="l"/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mbria Math" charset="0"/>
                <a:ea typeface="Cambria Math" charset="0"/>
                <a:cs typeface="Cambria Math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dg2996@columbia.edu</a:t>
            </a:r>
            <a:endParaRPr lang="en-US" sz="3200" b="1" dirty="0">
              <a:ln>
                <a:solidFill>
                  <a:schemeClr val="tx1"/>
                </a:solidFill>
              </a:ln>
              <a:solidFill>
                <a:srgbClr val="7369E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261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C1E69F8-A2AA-F140-A7BF-6FB3BD489F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234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libri" charset="0"/>
                <a:ea typeface="Calibri" charset="0"/>
                <a:cs typeface="Calibri" charset="0"/>
              </a:rPr>
              <a:t>	Interpret: Recommendations</a:t>
            </a:r>
            <a:endParaRPr lang="en-US" sz="3600" dirty="0">
              <a:solidFill>
                <a:srgbClr val="7369E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0117" y="1325563"/>
            <a:ext cx="717176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Rec 1: Trust that All-NBA teams are an accurate reflection of statistical excellence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Rec 2: Do not try to predict future All-NBA appearances of players who have played very few minutes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Rec 3: Utilize predictive modeling to find breakout candidates, and continue to develop the model to increase usage in this capacity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8620" y="1581483"/>
            <a:ext cx="662782" cy="662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7350" y="4282345"/>
            <a:ext cx="662782" cy="66278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14AB11-9176-8746-AF23-E83FF047F682}"/>
              </a:ext>
            </a:extLst>
          </p:cNvPr>
          <p:cNvCxnSpPr>
            <a:cxnSpLocks/>
          </p:cNvCxnSpPr>
          <p:nvPr/>
        </p:nvCxnSpPr>
        <p:spPr>
          <a:xfrm>
            <a:off x="9728620" y="2932711"/>
            <a:ext cx="535195" cy="490697"/>
          </a:xfrm>
          <a:prstGeom prst="line">
            <a:avLst/>
          </a:prstGeom>
          <a:ln w="1016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3045AE-A625-7443-B90C-7A5A9AF3B9AC}"/>
              </a:ext>
            </a:extLst>
          </p:cNvPr>
          <p:cNvCxnSpPr>
            <a:cxnSpLocks/>
          </p:cNvCxnSpPr>
          <p:nvPr/>
        </p:nvCxnSpPr>
        <p:spPr>
          <a:xfrm flipH="1">
            <a:off x="9728620" y="2932710"/>
            <a:ext cx="535195" cy="490698"/>
          </a:xfrm>
          <a:prstGeom prst="line">
            <a:avLst/>
          </a:prstGeom>
          <a:ln w="1016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061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7CBA7B-90F2-174D-B890-7A638FF595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83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libri" charset="0"/>
                <a:ea typeface="Calibri" charset="0"/>
                <a:cs typeface="Calibri" charset="0"/>
              </a:rPr>
              <a:t>	Interpret: Project Takeaways</a:t>
            </a:r>
            <a:endParaRPr lang="en-US" sz="3600" dirty="0">
              <a:solidFill>
                <a:srgbClr val="7369E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9638" y="1742349"/>
            <a:ext cx="64727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ML and CNN are both very useful, CNN probably better for big, differentiated datasets. ML worked better for this project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Tuning for both ML and CNN is essential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Feature engineering based on domain expertise can drastically improve results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Predictive modeling has meaningful real-world applications in professional sports</a:t>
            </a:r>
          </a:p>
        </p:txBody>
      </p:sp>
    </p:spTree>
    <p:extLst>
      <p:ext uri="{BB962C8B-B14F-4D97-AF65-F5344CB8AC3E}">
        <p14:creationId xmlns:p14="http://schemas.microsoft.com/office/powerpoint/2010/main" val="1141093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D4322-B12D-FF4E-8275-CF8FD2D8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778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64902"/>
            <a:ext cx="9144000" cy="2387600"/>
          </a:xfrm>
        </p:spPr>
        <p:txBody>
          <a:bodyPr>
            <a:normAutofit/>
          </a:bodyPr>
          <a:lstStyle/>
          <a:p>
            <a:r>
              <a:rPr lang="en-US" sz="90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mbria Math" charset="0"/>
                <a:ea typeface="Cambria Math" charset="0"/>
                <a:cs typeface="Cambria Math" charset="0"/>
              </a:rPr>
              <a:t>Thank You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5517403"/>
            <a:ext cx="9144000" cy="579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mbria Math" charset="0"/>
                <a:ea typeface="Cambria Math" charset="0"/>
                <a:cs typeface="Cambria Math" charset="0"/>
              </a:rPr>
              <a:t>David Goldstein</a:t>
            </a:r>
          </a:p>
        </p:txBody>
      </p:sp>
    </p:spTree>
    <p:extLst>
      <p:ext uri="{BB962C8B-B14F-4D97-AF65-F5344CB8AC3E}">
        <p14:creationId xmlns:p14="http://schemas.microsoft.com/office/powerpoint/2010/main" val="1514165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5EBD8-25FC-2E4F-8ADF-F578913C11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libri" charset="0"/>
                <a:ea typeface="Calibri" charset="0"/>
                <a:cs typeface="Calibri" charset="0"/>
              </a:rPr>
              <a:t>	Hypotheses: Prompt</a:t>
            </a:r>
            <a:endParaRPr lang="en-US" sz="3600" dirty="0">
              <a:solidFill>
                <a:srgbClr val="7369E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C3F46-B21A-754C-A4FE-E62B67FAB2EC}"/>
              </a:ext>
            </a:extLst>
          </p:cNvPr>
          <p:cNvSpPr txBox="1"/>
          <p:nvPr/>
        </p:nvSpPr>
        <p:spPr>
          <a:xfrm>
            <a:off x="723898" y="1431926"/>
            <a:ext cx="10744200" cy="4801314"/>
          </a:xfrm>
          <a:prstGeom prst="rect">
            <a:avLst/>
          </a:prstGeom>
          <a:solidFill>
            <a:schemeClr val="bg1"/>
          </a:solidFill>
          <a:ln>
            <a:solidFill>
              <a:srgbClr val="7369E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• The All-NBA First ,Second, and Third teams contain the best players in the NBA for a given season.</a:t>
            </a:r>
          </a:p>
          <a:p>
            <a:endParaRPr lang="en-US" dirty="0"/>
          </a:p>
          <a:p>
            <a:r>
              <a:rPr lang="en-US" dirty="0"/>
              <a:t>• Sports writers select the recipients of these honors</a:t>
            </a:r>
          </a:p>
          <a:p>
            <a:endParaRPr lang="en-US" dirty="0"/>
          </a:p>
          <a:p>
            <a:r>
              <a:rPr lang="en-US" dirty="0"/>
              <a:t>• Questions that follow:</a:t>
            </a:r>
          </a:p>
          <a:p>
            <a:endParaRPr lang="en-US" dirty="0"/>
          </a:p>
          <a:p>
            <a:r>
              <a:rPr lang="en-US" dirty="0"/>
              <a:t>	- Do the selections reflect the best players statistically or are there other factors/biases?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&gt; If not, then the NBA Collective Bargaining Agreement may be inherently flawed</a:t>
            </a:r>
          </a:p>
          <a:p>
            <a:r>
              <a:rPr lang="en-US" dirty="0"/>
              <a:t>			</a:t>
            </a:r>
          </a:p>
          <a:p>
            <a:r>
              <a:rPr lang="en-US" dirty="0"/>
              <a:t>			*NBA players are eligible for ”</a:t>
            </a:r>
            <a:r>
              <a:rPr lang="en-US" dirty="0" err="1"/>
              <a:t>SuperMax</a:t>
            </a:r>
            <a:r>
              <a:rPr lang="en-US" dirty="0"/>
              <a:t>” contracts only if they are selected to All-</a:t>
            </a:r>
          </a:p>
          <a:p>
            <a:r>
              <a:rPr lang="en-US" dirty="0"/>
              <a:t>			NBA teams</a:t>
            </a:r>
          </a:p>
          <a:p>
            <a:endParaRPr lang="en-US" dirty="0"/>
          </a:p>
          <a:p>
            <a:r>
              <a:rPr lang="en-US" dirty="0"/>
              <a:t>	- Can future All-NBA players be predicted from their stats from the previous season?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&gt; If so, then such a predictive model could be used to identify players poised for a breakout</a:t>
            </a:r>
          </a:p>
          <a:p>
            <a:r>
              <a:rPr lang="en-US" dirty="0"/>
              <a:t>		 season, which would be very helpful to General Mangers of NBA teams</a:t>
            </a:r>
          </a:p>
        </p:txBody>
      </p:sp>
    </p:spTree>
    <p:extLst>
      <p:ext uri="{BB962C8B-B14F-4D97-AF65-F5344CB8AC3E}">
        <p14:creationId xmlns:p14="http://schemas.microsoft.com/office/powerpoint/2010/main" val="2100120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A455B92-0A3D-6944-9D7F-5D9EDF4B68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3" y="0"/>
            <a:ext cx="12192001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4110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libri" charset="0"/>
                <a:ea typeface="Calibri" charset="0"/>
                <a:cs typeface="Calibri" charset="0"/>
              </a:rPr>
              <a:t>Obtain and Scrub: Compile data and clean from Basketball Reference and NBA</a:t>
            </a:r>
            <a:endParaRPr lang="en-US" sz="3600" dirty="0">
              <a:solidFill>
                <a:srgbClr val="7369E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043592C0-FD1E-004D-B711-2959B997D960}"/>
              </a:ext>
            </a:extLst>
          </p:cNvPr>
          <p:cNvSpPr/>
          <p:nvPr/>
        </p:nvSpPr>
        <p:spPr>
          <a:xfrm rot="4045726">
            <a:off x="9780439" y="3700995"/>
            <a:ext cx="604098" cy="106394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49DC9-3B64-CB40-97E8-D260ACD80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038" y="1571593"/>
            <a:ext cx="2099224" cy="2099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DB0B27-B84C-EA4A-A516-FEC2199C8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34" y="1615877"/>
            <a:ext cx="3736461" cy="2101759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325A2C6F-F765-7C4B-8FEF-49482AE57670}"/>
              </a:ext>
            </a:extLst>
          </p:cNvPr>
          <p:cNvSpPr/>
          <p:nvPr/>
        </p:nvSpPr>
        <p:spPr>
          <a:xfrm rot="17706268">
            <a:off x="2477417" y="3684879"/>
            <a:ext cx="604098" cy="106394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D3BDF4-BB23-2944-B0F7-A0C88DDBB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600" y="4465667"/>
            <a:ext cx="5758710" cy="199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12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BD26C4B-0486-594B-9012-8E8604F0A6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271885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libri" charset="0"/>
                <a:ea typeface="Calibri" charset="0"/>
                <a:cs typeface="Calibri" charset="0"/>
              </a:rPr>
              <a:t>Explore: Multicollinearity graphs for overlapping features</a:t>
            </a:r>
            <a:endParaRPr lang="en-US" sz="3600" dirty="0">
              <a:ln>
                <a:solidFill>
                  <a:schemeClr val="tx1"/>
                </a:solidFill>
              </a:ln>
              <a:solidFill>
                <a:srgbClr val="7369E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4D9EA4-48A0-1F44-8674-36533134C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218988"/>
            <a:ext cx="2755900" cy="1854200"/>
          </a:xfrm>
          <a:prstGeom prst="rect">
            <a:avLst/>
          </a:prstGeom>
        </p:spPr>
      </p:pic>
      <p:pic>
        <p:nvPicPr>
          <p:cNvPr id="7" name="Picture 6" descr="A picture containing colorful, drawing&#10;&#10;Description automatically generated">
            <a:extLst>
              <a:ext uri="{FF2B5EF4-FFF2-40B4-BE49-F238E27FC236}">
                <a16:creationId xmlns:a16="http://schemas.microsoft.com/office/drawing/2014/main" id="{9E69D48A-7696-3D43-9C07-057B9791D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298" y="2979315"/>
            <a:ext cx="2565400" cy="1879600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1EDFB8F9-D36E-E84A-9D19-37BBBB90B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9512" y="4858915"/>
            <a:ext cx="2628900" cy="1727200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3C79998F-0A40-1F4C-A5DE-857FE5B25064}"/>
              </a:ext>
            </a:extLst>
          </p:cNvPr>
          <p:cNvSpPr/>
          <p:nvPr/>
        </p:nvSpPr>
        <p:spPr>
          <a:xfrm rot="17706268">
            <a:off x="3901379" y="2753624"/>
            <a:ext cx="604098" cy="106394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94D3850C-AEFF-F849-A9EA-307D2AD31D69}"/>
              </a:ext>
            </a:extLst>
          </p:cNvPr>
          <p:cNvSpPr/>
          <p:nvPr/>
        </p:nvSpPr>
        <p:spPr>
          <a:xfrm rot="17706268">
            <a:off x="7773875" y="4529083"/>
            <a:ext cx="604098" cy="106394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7B1C53-550A-8343-86D0-9F5842FE2E8E}"/>
              </a:ext>
            </a:extLst>
          </p:cNvPr>
          <p:cNvSpPr txBox="1"/>
          <p:nvPr/>
        </p:nvSpPr>
        <p:spPr>
          <a:xfrm>
            <a:off x="1347964" y="3547479"/>
            <a:ext cx="2385062" cy="1477328"/>
          </a:xfrm>
          <a:prstGeom prst="rect">
            <a:avLst/>
          </a:prstGeom>
          <a:solidFill>
            <a:schemeClr val="bg1"/>
          </a:solidFill>
          <a:ln>
            <a:solidFill>
              <a:srgbClr val="7369E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Adjustment of stats to per 36 minutes – totals correlated to strongly with amount of minutes played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901BB-CF1E-F943-B1DF-46437CAD3AFA}"/>
              </a:ext>
            </a:extLst>
          </p:cNvPr>
          <p:cNvSpPr txBox="1"/>
          <p:nvPr/>
        </p:nvSpPr>
        <p:spPr>
          <a:xfrm>
            <a:off x="6363781" y="5396793"/>
            <a:ext cx="1385759" cy="923330"/>
          </a:xfrm>
          <a:prstGeom prst="rect">
            <a:avLst/>
          </a:prstGeom>
          <a:solidFill>
            <a:schemeClr val="bg1"/>
          </a:solidFill>
          <a:ln>
            <a:solidFill>
              <a:srgbClr val="7369E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Removal of overlapping features</a:t>
            </a:r>
          </a:p>
        </p:txBody>
      </p:sp>
    </p:spTree>
    <p:extLst>
      <p:ext uri="{BB962C8B-B14F-4D97-AF65-F5344CB8AC3E}">
        <p14:creationId xmlns:p14="http://schemas.microsoft.com/office/powerpoint/2010/main" val="49831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7F2C7-18BB-654D-8016-1E90997042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libri" charset="0"/>
                <a:ea typeface="Calibri" charset="0"/>
                <a:cs typeface="Calibri" charset="0"/>
              </a:rPr>
              <a:t>Model Pt. 1: Calculate prediction accuracy of a year’s All-NBA selection based on statistics from that NBA season</a:t>
            </a:r>
            <a:endParaRPr lang="en-US" sz="3600" dirty="0">
              <a:solidFill>
                <a:srgbClr val="7369E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9F7DC6-4914-F040-A033-7F362E8245BB}"/>
              </a:ext>
            </a:extLst>
          </p:cNvPr>
          <p:cNvSpPr txBox="1"/>
          <p:nvPr/>
        </p:nvSpPr>
        <p:spPr>
          <a:xfrm>
            <a:off x="826380" y="1554163"/>
            <a:ext cx="10539236" cy="3693319"/>
          </a:xfrm>
          <a:prstGeom prst="rect">
            <a:avLst/>
          </a:prstGeom>
          <a:solidFill>
            <a:schemeClr val="bg1"/>
          </a:solidFill>
          <a:ln>
            <a:solidFill>
              <a:srgbClr val="7369E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Many combinations of models and features tried to increase model accuracy and increase the interpretive meaning of the results:</a:t>
            </a:r>
          </a:p>
          <a:p>
            <a:endParaRPr lang="en-US" dirty="0"/>
          </a:p>
          <a:p>
            <a:r>
              <a:rPr lang="en-US" dirty="0"/>
              <a:t>• With/without minutes played as a feature</a:t>
            </a:r>
          </a:p>
          <a:p>
            <a:r>
              <a:rPr lang="en-US" dirty="0"/>
              <a:t>• With/without manually generated advanced statistics</a:t>
            </a:r>
          </a:p>
          <a:p>
            <a:r>
              <a:rPr lang="en-US" dirty="0"/>
              <a:t>	- True Shooting Percentage – accounts for player’s shooting efficiency based on free throws, 2-point 	field goals, and 3-point field goals</a:t>
            </a:r>
          </a:p>
          <a:p>
            <a:r>
              <a:rPr lang="en-US" dirty="0"/>
              <a:t>	- Assist to turnover ratio – Measurement of ability to create successful offensive plays while</a:t>
            </a:r>
          </a:p>
          <a:p>
            <a:r>
              <a:rPr lang="en-US" dirty="0"/>
              <a:t>	 maintaining ball security</a:t>
            </a:r>
          </a:p>
          <a:p>
            <a:r>
              <a:rPr lang="en-US" dirty="0"/>
              <a:t>• Simple machine learning models vs. grid search models for best-tuned ML models</a:t>
            </a:r>
          </a:p>
          <a:p>
            <a:r>
              <a:rPr lang="en-US" dirty="0"/>
              <a:t>• SVM vs. </a:t>
            </a:r>
            <a:r>
              <a:rPr lang="en-US" dirty="0" err="1"/>
              <a:t>Adaboost</a:t>
            </a:r>
            <a:r>
              <a:rPr lang="en-US" dirty="0"/>
              <a:t> vs. Random Forest</a:t>
            </a:r>
          </a:p>
          <a:p>
            <a:r>
              <a:rPr lang="en-US" dirty="0"/>
              <a:t>• Machine Learning vs. Connected Neural Networks</a:t>
            </a:r>
          </a:p>
          <a:p>
            <a:r>
              <a:rPr lang="en-US" dirty="0"/>
              <a:t>• Connected Neural Networks with varying layers, regularizations, loss functions, and 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091870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7F2C7-18BB-654D-8016-1E90997042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60932" y="-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libri" charset="0"/>
                <a:ea typeface="Calibri" charset="0"/>
                <a:cs typeface="Calibri" charset="0"/>
              </a:rPr>
              <a:t>Validation and Next Steps</a:t>
            </a:r>
            <a:endParaRPr lang="en-US" sz="3600" dirty="0">
              <a:solidFill>
                <a:srgbClr val="7369E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9F7DC6-4914-F040-A033-7F362E8245BB}"/>
              </a:ext>
            </a:extLst>
          </p:cNvPr>
          <p:cNvSpPr txBox="1"/>
          <p:nvPr/>
        </p:nvSpPr>
        <p:spPr>
          <a:xfrm>
            <a:off x="552872" y="1325562"/>
            <a:ext cx="10032120" cy="5355312"/>
          </a:xfrm>
          <a:prstGeom prst="rect">
            <a:avLst/>
          </a:prstGeom>
          <a:solidFill>
            <a:schemeClr val="bg1"/>
          </a:solidFill>
          <a:ln>
            <a:solidFill>
              <a:srgbClr val="7369E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• Some interesting findings</a:t>
            </a:r>
          </a:p>
          <a:p>
            <a:pPr lvl="1"/>
            <a:r>
              <a:rPr lang="en-US" dirty="0"/>
              <a:t>- Discrepancy between which All-NBA team a player should have made</a:t>
            </a:r>
          </a:p>
          <a:p>
            <a:pPr lvl="1"/>
            <a:r>
              <a:rPr lang="en-US" dirty="0"/>
              <a:t> vs. the honor they received</a:t>
            </a:r>
          </a:p>
          <a:p>
            <a:r>
              <a:rPr lang="en-US" dirty="0"/>
              <a:t>	&gt; i.e. the model says Joel Embiid should have been 1</a:t>
            </a:r>
            <a:r>
              <a:rPr lang="en-US" baseline="30000" dirty="0"/>
              <a:t>st</a:t>
            </a:r>
            <a:r>
              <a:rPr lang="en-US" dirty="0"/>
              <a:t> team All NBA in 2019</a:t>
            </a:r>
          </a:p>
          <a:p>
            <a:r>
              <a:rPr lang="en-US" dirty="0"/>
              <a:t>	&gt; I and many NBA thought leaders agree</a:t>
            </a:r>
          </a:p>
          <a:p>
            <a:endParaRPr lang="en-US" dirty="0"/>
          </a:p>
          <a:p>
            <a:r>
              <a:rPr lang="en-US" dirty="0"/>
              <a:t>• The most accurate ML and CNN models both had an accuracy of about 97.8%</a:t>
            </a:r>
          </a:p>
          <a:p>
            <a:pPr lvl="1"/>
            <a:r>
              <a:rPr lang="en-US" dirty="0"/>
              <a:t>- Inference: All-NBA selections are primarily determined from current season statistics</a:t>
            </a:r>
          </a:p>
          <a:p>
            <a:pPr lvl="1"/>
            <a:r>
              <a:rPr lang="en-US" dirty="0"/>
              <a:t>- Inference: findings may have been skewed by the ratio of selected players to all players in the</a:t>
            </a:r>
          </a:p>
          <a:p>
            <a:pPr lvl="1"/>
            <a:r>
              <a:rPr lang="en-US" dirty="0"/>
              <a:t>database being too small: the model could be accurate by predicting every player to not be All-NBA</a:t>
            </a:r>
          </a:p>
          <a:p>
            <a:endParaRPr lang="en-US" dirty="0"/>
          </a:p>
          <a:p>
            <a:r>
              <a:rPr lang="en-US" dirty="0"/>
              <a:t>• A more interesting exploration would be predicting players to make All-NBA next year based on this year’s statistics</a:t>
            </a:r>
          </a:p>
          <a:p>
            <a:pPr lvl="1"/>
            <a:r>
              <a:rPr lang="en-US" dirty="0"/>
              <a:t>- More actionable information for GM’s</a:t>
            </a:r>
          </a:p>
          <a:p>
            <a:pPr lvl="1"/>
            <a:r>
              <a:rPr lang="en-US" dirty="0"/>
              <a:t>- Likely less direct correlation (and therefore more for the model to have to do) as compared to</a:t>
            </a:r>
          </a:p>
          <a:p>
            <a:pPr lvl="1"/>
            <a:r>
              <a:rPr lang="en-US" dirty="0"/>
              <a:t> relationship between current season stats and current season All-NBA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- Additional thoughts – Filter players by the number of minutes played to increase the ratio of</a:t>
            </a:r>
          </a:p>
          <a:p>
            <a:pPr lvl="1"/>
            <a:r>
              <a:rPr lang="en-US" dirty="0"/>
              <a:t>selected players to total players evaluated by the model &amp; remove 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 3</a:t>
            </a:r>
            <a:r>
              <a:rPr lang="en-US" baseline="30000" dirty="0"/>
              <a:t>rd</a:t>
            </a:r>
            <a:r>
              <a:rPr lang="en-US" dirty="0"/>
              <a:t> team differentiation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B3DC7F-760F-B941-A10A-8BDDCC89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169" y="877266"/>
            <a:ext cx="3149798" cy="177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35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A455B92-0A3D-6944-9D7F-5D9EDF4B68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3" y="0"/>
            <a:ext cx="12192001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7" y="36531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libri" charset="0"/>
                <a:ea typeface="Calibri" charset="0"/>
                <a:cs typeface="Calibri" charset="0"/>
              </a:rPr>
              <a:t>Obtain and Scrub: Shift player selections back a year, simplify labels to selected vs. non-selected, and filter by min played</a:t>
            </a:r>
            <a:endParaRPr lang="en-US" sz="3600" dirty="0">
              <a:solidFill>
                <a:srgbClr val="7369E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372D57-E306-7A45-9C58-A82374807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1" y="4071450"/>
            <a:ext cx="5862959" cy="255272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FD9321-A7A1-5B4B-8BCB-531263788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41" y="1874901"/>
            <a:ext cx="5862960" cy="1554098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7B4AAA-7D0D-5844-A9FC-5CBD7EDDF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971" y="2617358"/>
            <a:ext cx="3614705" cy="2126297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416906DB-2CCF-6D4C-A112-7D459B8F6A92}"/>
              </a:ext>
            </a:extLst>
          </p:cNvPr>
          <p:cNvSpPr/>
          <p:nvPr/>
        </p:nvSpPr>
        <p:spPr>
          <a:xfrm rot="17706268">
            <a:off x="6516526" y="2619193"/>
            <a:ext cx="604098" cy="106394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EFE37069-5141-084C-A893-F3CEC12BDC8B}"/>
              </a:ext>
            </a:extLst>
          </p:cNvPr>
          <p:cNvSpPr/>
          <p:nvPr/>
        </p:nvSpPr>
        <p:spPr>
          <a:xfrm rot="14489884">
            <a:off x="6658816" y="4730974"/>
            <a:ext cx="604098" cy="106394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0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7F2C7-18BB-654D-8016-1E90997042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libri" charset="0"/>
                <a:ea typeface="Calibri" charset="0"/>
                <a:cs typeface="Calibri" charset="0"/>
              </a:rPr>
              <a:t>Model Pt. 2: Calculate prediction accuracy of next year’s All-NBA selection based on statistics from current NBA season</a:t>
            </a:r>
            <a:endParaRPr lang="en-US" sz="3600" dirty="0">
              <a:solidFill>
                <a:srgbClr val="7369E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9F7DC6-4914-F040-A033-7F362E8245BB}"/>
              </a:ext>
            </a:extLst>
          </p:cNvPr>
          <p:cNvSpPr txBox="1"/>
          <p:nvPr/>
        </p:nvSpPr>
        <p:spPr>
          <a:xfrm>
            <a:off x="826380" y="1554163"/>
            <a:ext cx="10539236" cy="3046988"/>
          </a:xfrm>
          <a:prstGeom prst="rect">
            <a:avLst/>
          </a:prstGeom>
          <a:solidFill>
            <a:schemeClr val="bg1"/>
          </a:solidFill>
          <a:ln>
            <a:solidFill>
              <a:srgbClr val="7369E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• Run through combinations of models and tuning parameters similar to part 1 in order to find the most accurate prediction model</a:t>
            </a:r>
          </a:p>
          <a:p>
            <a:endParaRPr lang="en-US" sz="2400" dirty="0"/>
          </a:p>
          <a:p>
            <a:r>
              <a:rPr lang="en-US" sz="2400" dirty="0"/>
              <a:t>• Best model: Machine learning model: Grid Search-tuned Random Forest Classifier</a:t>
            </a:r>
          </a:p>
          <a:p>
            <a:r>
              <a:rPr lang="en-US" sz="2400" dirty="0"/>
              <a:t>	- 79.48% accuracy</a:t>
            </a:r>
          </a:p>
          <a:p>
            <a:r>
              <a:rPr lang="en-US" sz="2400" dirty="0"/>
              <a:t>	- Not every guess was No Honors – improvement over issue with part one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3E51E-910C-4D4D-9827-C255640D0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405" y="4854487"/>
            <a:ext cx="3633090" cy="1816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BDB554-D36B-4F4A-A83A-98C22EACA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507" y="4873092"/>
            <a:ext cx="3633088" cy="181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71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7F2C7-18BB-654D-8016-1E90997042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libri" charset="0"/>
                <a:ea typeface="Calibri" charset="0"/>
                <a:cs typeface="Calibri" charset="0"/>
              </a:rPr>
              <a:t>Validation and Results</a:t>
            </a:r>
            <a:endParaRPr lang="en-US" sz="3600" dirty="0">
              <a:solidFill>
                <a:srgbClr val="7369E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9F7DC6-4914-F040-A033-7F362E8245BB}"/>
              </a:ext>
            </a:extLst>
          </p:cNvPr>
          <p:cNvSpPr txBox="1"/>
          <p:nvPr/>
        </p:nvSpPr>
        <p:spPr>
          <a:xfrm>
            <a:off x="826380" y="1150126"/>
            <a:ext cx="10539236" cy="3416320"/>
          </a:xfrm>
          <a:prstGeom prst="rect">
            <a:avLst/>
          </a:prstGeom>
          <a:solidFill>
            <a:schemeClr val="bg1"/>
          </a:solidFill>
          <a:ln>
            <a:solidFill>
              <a:srgbClr val="7369E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• In this case, the evidence of true positives and no glaring false positives is more important than false negatives - it is more important to find diamonds in the rough than to scrutinize over every option you might have missed</a:t>
            </a:r>
          </a:p>
          <a:p>
            <a:endParaRPr lang="en-US" dirty="0"/>
          </a:p>
          <a:p>
            <a:r>
              <a:rPr lang="en-US" dirty="0"/>
              <a:t>• The model did not have any glaring misses in terms of predictions – no players who were False Positives were far away from All-NBA consideration</a:t>
            </a:r>
          </a:p>
          <a:p>
            <a:endParaRPr lang="en-US" dirty="0"/>
          </a:p>
          <a:p>
            <a:r>
              <a:rPr lang="en-US" dirty="0"/>
              <a:t>• The below players were correctly predicted to be All-NBA players based on their stats the previous year, even though they had not made All-NBA in that previous year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- By continuing to build on the model, this analysis could be a useful tool to identify players</a:t>
            </a:r>
          </a:p>
          <a:p>
            <a:r>
              <a:rPr lang="en-US" dirty="0"/>
              <a:t>	 poised for breakout seasons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55E6E-0744-BD4E-B4E2-9CA9D8CD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60" y="4519285"/>
            <a:ext cx="1905000" cy="1377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2B5847-8C79-5B44-8239-E3DC71A41896}"/>
              </a:ext>
            </a:extLst>
          </p:cNvPr>
          <p:cNvSpPr txBox="1"/>
          <p:nvPr/>
        </p:nvSpPr>
        <p:spPr>
          <a:xfrm>
            <a:off x="504362" y="6136600"/>
            <a:ext cx="2083984" cy="646331"/>
          </a:xfrm>
          <a:prstGeom prst="rect">
            <a:avLst/>
          </a:prstGeom>
          <a:solidFill>
            <a:schemeClr val="bg1"/>
          </a:solidFill>
          <a:ln>
            <a:solidFill>
              <a:srgbClr val="7369E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Karl-Anthony Towns 2017 -&gt;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EE785A-BE61-0B4D-B353-5A47EB50B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309" y="4289687"/>
            <a:ext cx="1913270" cy="1913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9082A7-42DF-9D4E-9450-774B5D1E87BE}"/>
              </a:ext>
            </a:extLst>
          </p:cNvPr>
          <p:cNvSpPr txBox="1"/>
          <p:nvPr/>
        </p:nvSpPr>
        <p:spPr>
          <a:xfrm>
            <a:off x="2818392" y="6136600"/>
            <a:ext cx="2083984" cy="646331"/>
          </a:xfrm>
          <a:prstGeom prst="rect">
            <a:avLst/>
          </a:prstGeom>
          <a:solidFill>
            <a:schemeClr val="bg1"/>
          </a:solidFill>
          <a:ln>
            <a:solidFill>
              <a:srgbClr val="7369E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James Harden</a:t>
            </a:r>
          </a:p>
          <a:p>
            <a:pPr algn="ctr"/>
            <a:r>
              <a:rPr lang="en-US" dirty="0"/>
              <a:t>2016 -&gt; 2017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3E8F45-FF29-C74F-9A93-81FA15110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778" y="4589569"/>
            <a:ext cx="1650034" cy="13200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A95E5E-43F3-7A4B-8EA6-18DDC4717BA1}"/>
              </a:ext>
            </a:extLst>
          </p:cNvPr>
          <p:cNvSpPr txBox="1"/>
          <p:nvPr/>
        </p:nvSpPr>
        <p:spPr>
          <a:xfrm>
            <a:off x="5132422" y="6136600"/>
            <a:ext cx="2083984" cy="646331"/>
          </a:xfrm>
          <a:prstGeom prst="rect">
            <a:avLst/>
          </a:prstGeom>
          <a:solidFill>
            <a:schemeClr val="bg1"/>
          </a:solidFill>
          <a:ln>
            <a:solidFill>
              <a:srgbClr val="7369E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Blake Griffin</a:t>
            </a:r>
          </a:p>
          <a:p>
            <a:pPr algn="ctr"/>
            <a:r>
              <a:rPr lang="en-US" dirty="0"/>
              <a:t>2011 -&gt; 2012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A7C5A4-8AC5-4E42-BABE-7CB9942D26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535" t="-2549" r="31943" b="69756"/>
          <a:stretch/>
        </p:blipFill>
        <p:spPr>
          <a:xfrm>
            <a:off x="7743534" y="4551966"/>
            <a:ext cx="1504320" cy="13887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AD0ADE-CF1E-1E41-89E3-E8B638212ED8}"/>
              </a:ext>
            </a:extLst>
          </p:cNvPr>
          <p:cNvSpPr txBox="1"/>
          <p:nvPr/>
        </p:nvSpPr>
        <p:spPr>
          <a:xfrm>
            <a:off x="7446452" y="6136600"/>
            <a:ext cx="2083984" cy="646331"/>
          </a:xfrm>
          <a:prstGeom prst="rect">
            <a:avLst/>
          </a:prstGeom>
          <a:solidFill>
            <a:schemeClr val="bg1"/>
          </a:solidFill>
          <a:ln>
            <a:solidFill>
              <a:srgbClr val="7369E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Dwight Howard</a:t>
            </a:r>
          </a:p>
          <a:p>
            <a:pPr algn="ctr"/>
            <a:r>
              <a:rPr lang="en-US" dirty="0"/>
              <a:t>2006 -&gt; 2007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563F3B-0DDB-844C-9457-A3A490AA5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3053" y="4696997"/>
            <a:ext cx="1132563" cy="13645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74A74B-912C-8548-AABD-A20C975D562B}"/>
              </a:ext>
            </a:extLst>
          </p:cNvPr>
          <p:cNvSpPr txBox="1"/>
          <p:nvPr/>
        </p:nvSpPr>
        <p:spPr>
          <a:xfrm>
            <a:off x="9760480" y="6136600"/>
            <a:ext cx="2083984" cy="646331"/>
          </a:xfrm>
          <a:prstGeom prst="rect">
            <a:avLst/>
          </a:prstGeom>
          <a:solidFill>
            <a:schemeClr val="bg1"/>
          </a:solidFill>
          <a:ln>
            <a:solidFill>
              <a:srgbClr val="7369E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Paul Pierce</a:t>
            </a:r>
          </a:p>
          <a:p>
            <a:pPr algn="ctr"/>
            <a:r>
              <a:rPr lang="en-US" dirty="0"/>
              <a:t>2001 -&gt; 2002</a:t>
            </a:r>
          </a:p>
        </p:txBody>
      </p:sp>
    </p:spTree>
    <p:extLst>
      <p:ext uri="{BB962C8B-B14F-4D97-AF65-F5344CB8AC3E}">
        <p14:creationId xmlns:p14="http://schemas.microsoft.com/office/powerpoint/2010/main" val="3080170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5865</TotalTime>
  <Words>375</Words>
  <Application>Microsoft Macintosh PowerPoint</Application>
  <PresentationFormat>Widescreen</PresentationFormat>
  <Paragraphs>101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Module 4 Data Science Project: Predicting All-NBA Team Selections</vt:lpstr>
      <vt:lpstr> Hypotheses: Prompt</vt:lpstr>
      <vt:lpstr>Obtain and Scrub: Compile data and clean from Basketball Reference and NBA</vt:lpstr>
      <vt:lpstr>Explore: Multicollinearity graphs for overlapping features</vt:lpstr>
      <vt:lpstr>Model Pt. 1: Calculate prediction accuracy of a year’s All-NBA selection based on statistics from that NBA season</vt:lpstr>
      <vt:lpstr>Validation and Next Steps</vt:lpstr>
      <vt:lpstr>Obtain and Scrub: Shift player selections back a year, simplify labels to selected vs. non-selected, and filter by min played</vt:lpstr>
      <vt:lpstr>Model Pt. 2: Calculate prediction accuracy of next year’s All-NBA selection based on statistics from current NBA season</vt:lpstr>
      <vt:lpstr>Validation and Results</vt:lpstr>
      <vt:lpstr> Interpret: Recommendations</vt:lpstr>
      <vt:lpstr> Interpret: Project 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FC Cincinnati Data Analyst Case Study</dc:title>
  <dc:creator>David Goldstein</dc:creator>
  <cp:lastModifiedBy>David Goldstein</cp:lastModifiedBy>
  <cp:revision>271</cp:revision>
  <cp:lastPrinted>2019-01-01T22:31:49Z</cp:lastPrinted>
  <dcterms:created xsi:type="dcterms:W3CDTF">2019-01-01T20:22:10Z</dcterms:created>
  <dcterms:modified xsi:type="dcterms:W3CDTF">2019-09-23T17:19:37Z</dcterms:modified>
</cp:coreProperties>
</file>